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74" r:id="rId15"/>
    <p:sldId id="272" r:id="rId16"/>
    <p:sldId id="273" r:id="rId17"/>
    <p:sldId id="281" r:id="rId18"/>
    <p:sldId id="275" r:id="rId19"/>
    <p:sldId id="277" r:id="rId20"/>
    <p:sldId id="278" r:id="rId21"/>
    <p:sldId id="276" r:id="rId22"/>
    <p:sldId id="279" r:id="rId23"/>
    <p:sldId id="280" r:id="rId24"/>
    <p:sldId id="282" r:id="rId25"/>
    <p:sldId id="283" r:id="rId26"/>
    <p:sldId id="268" r:id="rId27"/>
    <p:sldId id="269" r:id="rId28"/>
    <p:sldId id="270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1" autoAdjust="0"/>
    <p:restoredTop sz="94620" autoAdjust="0"/>
  </p:normalViewPr>
  <p:slideViewPr>
    <p:cSldViewPr snapToGrid="0">
      <p:cViewPr>
        <p:scale>
          <a:sx n="75" d="100"/>
          <a:sy n="75" d="100"/>
        </p:scale>
        <p:origin x="-492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uza Tarazewicz" userId="0a11e23e93c39f5d" providerId="LiveId" clId="{41869541-C75B-460D-9646-A14DDC7A4D73}"/>
    <pc:docChg chg="modSld">
      <pc:chgData name="Zuza Tarazewicz" userId="0a11e23e93c39f5d" providerId="LiveId" clId="{41869541-C75B-460D-9646-A14DDC7A4D73}" dt="2022-05-07T23:59:46.313" v="10" actId="20577"/>
      <pc:docMkLst>
        <pc:docMk/>
      </pc:docMkLst>
      <pc:sldChg chg="modSp modAnim">
        <pc:chgData name="Zuza Tarazewicz" userId="0a11e23e93c39f5d" providerId="LiveId" clId="{41869541-C75B-460D-9646-A14DDC7A4D73}" dt="2022-05-07T23:18:20.838" v="8" actId="20577"/>
        <pc:sldMkLst>
          <pc:docMk/>
          <pc:sldMk cId="783169985" sldId="258"/>
        </pc:sldMkLst>
        <pc:spChg chg="mod">
          <ac:chgData name="Zuza Tarazewicz" userId="0a11e23e93c39f5d" providerId="LiveId" clId="{41869541-C75B-460D-9646-A14DDC7A4D73}" dt="2022-05-07T23:18:18.557" v="7" actId="20577"/>
          <ac:spMkLst>
            <pc:docMk/>
            <pc:sldMk cId="783169985" sldId="258"/>
            <ac:spMk id="3" creationId="{95C6FCE3-8BDF-C14B-A41A-E4CC7CAD3A10}"/>
          </ac:spMkLst>
        </pc:spChg>
      </pc:sldChg>
      <pc:sldChg chg="modSp">
        <pc:chgData name="Zuza Tarazewicz" userId="0a11e23e93c39f5d" providerId="LiveId" clId="{41869541-C75B-460D-9646-A14DDC7A4D73}" dt="2022-05-07T23:59:46.313" v="10" actId="20577"/>
        <pc:sldMkLst>
          <pc:docMk/>
          <pc:sldMk cId="2956430206" sldId="271"/>
        </pc:sldMkLst>
        <pc:spChg chg="mod">
          <ac:chgData name="Zuza Tarazewicz" userId="0a11e23e93c39f5d" providerId="LiveId" clId="{41869541-C75B-460D-9646-A14DDC7A4D73}" dt="2022-05-07T23:59:46.313" v="10" actId="20577"/>
          <ac:spMkLst>
            <pc:docMk/>
            <pc:sldMk cId="2956430206" sldId="271"/>
            <ac:spMk id="6" creationId="{C70639AA-8D64-97B9-411E-90115ECB10FD}"/>
          </ac:spMkLst>
        </pc:spChg>
      </pc:sldChg>
    </pc:docChg>
  </pc:docChgLst>
</pc:chgInfo>
</file>

<file path=ppt/media/image1.gif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86AA2E-C5B3-4984-AB3F-F9014ACC5ECD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FCDC3-4AFF-43E9-B348-55C9E3FBD2E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32738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FCDC3-4AFF-43E9-B348-55C9E3FBD2EB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0567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FCDC3-4AFF-43E9-B348-55C9E3FBD2EB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8655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4549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53042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19279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57583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82218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37943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8899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90740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34788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0481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01984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61669E0-F984-4066-B615-3123FE1CA332}" type="datetimeFigureOut">
              <a:rPr lang="pl-PL" smtClean="0"/>
              <a:t>19.05.2022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10A283BD-0D5F-4B38-8B75-B9461B84A34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6785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zuzux3/" TargetMode="External"/><Relationship Id="rId2" Type="http://schemas.openxmlformats.org/officeDocument/2006/relationships/hyperlink" Target="http://www.github.com/zuzux3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zuzux3/JUG202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CD3A43-4CAD-ED0E-4C41-58A613BA8F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Nie taka Scala straszna, jak o niej mówią!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432E9F0-7D33-F0EE-D1F4-65447FB896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Zuzanna Tarazewicz</a:t>
            </a:r>
          </a:p>
        </p:txBody>
      </p:sp>
    </p:spTree>
    <p:extLst>
      <p:ext uri="{BB962C8B-B14F-4D97-AF65-F5344CB8AC3E}">
        <p14:creationId xmlns:p14="http://schemas.microsoft.com/office/powerpoint/2010/main" val="1538058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4493971-1E7E-878D-59A5-0E71860E2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Lokalne wartości i zmienne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A9FD756-23E1-A53B-9AE8-DBC72B82E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W przeciwieństwie do Javy, aby przypisać wartość typu </a:t>
            </a:r>
            <a:r>
              <a:rPr lang="pl-PL" dirty="0" err="1"/>
              <a:t>Integer</a:t>
            </a:r>
            <a:r>
              <a:rPr lang="pl-PL" dirty="0"/>
              <a:t> nie trzeba pisać „</a:t>
            </a:r>
            <a:r>
              <a:rPr lang="pl-PL" dirty="0" err="1"/>
              <a:t>int’a</a:t>
            </a:r>
            <a:r>
              <a:rPr lang="pl-PL" dirty="0"/>
              <a:t>”. Zamiast tego:</a:t>
            </a:r>
          </a:p>
          <a:p>
            <a:pPr lvl="1"/>
            <a:r>
              <a:rPr lang="pl-PL" dirty="0"/>
              <a:t>W przypadku stałych wartości używa się słowa </a:t>
            </a:r>
            <a:r>
              <a:rPr lang="pl-PL" dirty="0" err="1"/>
              <a:t>val</a:t>
            </a:r>
            <a:r>
              <a:rPr lang="pl-PL" dirty="0"/>
              <a:t>, od </a:t>
            </a:r>
            <a:r>
              <a:rPr lang="pl-PL" dirty="0" err="1"/>
              <a:t>value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W przypadku zmiennych wartości używa się słowa </a:t>
            </a:r>
            <a:r>
              <a:rPr lang="pl-PL" dirty="0" err="1"/>
              <a:t>var</a:t>
            </a:r>
            <a:r>
              <a:rPr lang="pl-PL" dirty="0"/>
              <a:t>, od </a:t>
            </a:r>
            <a:r>
              <a:rPr lang="pl-PL" dirty="0" err="1"/>
              <a:t>variable</a:t>
            </a:r>
            <a:endParaRPr lang="pl-PL" dirty="0"/>
          </a:p>
          <a:p>
            <a:pPr lvl="1"/>
            <a:endParaRPr lang="pl-PL" dirty="0"/>
          </a:p>
          <a:p>
            <a:pPr marL="457200" lvl="1" indent="0">
              <a:buNone/>
            </a:pPr>
            <a:r>
              <a:rPr lang="pl-PL" dirty="0"/>
              <a:t>Jednak gdy wartość ma być konkretnego typu robi się to w ten sposób:</a:t>
            </a:r>
          </a:p>
          <a:p>
            <a:pPr marL="457200" lvl="1" indent="0">
              <a:buNone/>
            </a:pPr>
            <a:endParaRPr lang="pl-PL" dirty="0"/>
          </a:p>
          <a:p>
            <a:pPr lvl="1"/>
            <a:endParaRPr lang="pl-PL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E2390E97-D2CE-0674-C231-8417F2C71121}"/>
              </a:ext>
            </a:extLst>
          </p:cNvPr>
          <p:cNvSpPr txBox="1"/>
          <p:nvPr/>
        </p:nvSpPr>
        <p:spPr>
          <a:xfrm>
            <a:off x="2548603" y="4468972"/>
            <a:ext cx="6021897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s: </a:t>
            </a:r>
            <a:r>
              <a:rPr lang="pl-PL" b="1" i="0" dirty="0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"Scala </a:t>
            </a:r>
            <a:r>
              <a:rPr lang="pl-PL" b="0" i="0" dirty="0" err="1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0" i="0" dirty="0" err="1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i: </a:t>
            </a:r>
            <a:r>
              <a:rPr lang="pl-PL" b="1" i="0" dirty="0" err="1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l-PL" b="0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420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62747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204B04C-6B16-9A36-C40B-0677E254F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Dlaczego Scala jest językiem obiektowym?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41A8871-E74F-113E-6F66-89BDFB76B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Każda wartość w Scali jest obiektem</a:t>
            </a:r>
          </a:p>
          <a:p>
            <a:r>
              <a:rPr lang="pl-PL" dirty="0"/>
              <a:t>Typy i zachowania obiektów są definiowane przez klasy i cechy (</a:t>
            </a:r>
            <a:r>
              <a:rPr lang="pl-PL" dirty="0" err="1"/>
              <a:t>traits</a:t>
            </a:r>
            <a:r>
              <a:rPr lang="pl-PL" dirty="0"/>
              <a:t>).</a:t>
            </a:r>
          </a:p>
          <a:p>
            <a:r>
              <a:rPr lang="pl-PL" dirty="0"/>
              <a:t>Klasy mogą być rozwijane przez:</a:t>
            </a:r>
          </a:p>
          <a:p>
            <a:pPr lvl="1"/>
            <a:r>
              <a:rPr lang="pl-PL" dirty="0" err="1"/>
              <a:t>Subklasy</a:t>
            </a:r>
            <a:endParaRPr lang="pl-PL" dirty="0"/>
          </a:p>
          <a:p>
            <a:pPr lvl="1"/>
            <a:r>
              <a:rPr lang="pl-PL" dirty="0"/>
              <a:t>„</a:t>
            </a:r>
            <a:r>
              <a:rPr lang="pl-PL" dirty="0" err="1"/>
              <a:t>Mixin-based</a:t>
            </a:r>
            <a:r>
              <a:rPr lang="pl-PL" dirty="0"/>
              <a:t> </a:t>
            </a:r>
            <a:r>
              <a:rPr lang="pl-PL" dirty="0" err="1"/>
              <a:t>composition</a:t>
            </a:r>
            <a:r>
              <a:rPr lang="pl-PL" dirty="0"/>
              <a:t>”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32284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957BF38-AF94-66EC-7919-0AD37003A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Cechy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BA76555-3E41-2CE3-C568-D107200E6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Cechy są bardzo podobne do klas i umożliwiają wielokrotne dziedziczenie. W Scali tylko jedna klasa może być rozszerzana, ale za to nieskończona ilość cech.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C70639AA-8D64-97B9-411E-90115ECB10FD}"/>
              </a:ext>
            </a:extLst>
          </p:cNvPr>
          <p:cNvSpPr txBox="1"/>
          <p:nvPr/>
        </p:nvSpPr>
        <p:spPr>
          <a:xfrm>
            <a:off x="379664" y="2770535"/>
            <a:ext cx="7153605" cy="34163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dirty="0">
                <a:solidFill>
                  <a:srgbClr val="2F8AD2"/>
                </a:solidFill>
                <a:latin typeface="Consolas" panose="020B0609020204030204" pitchFamily="49" charset="0"/>
              </a:rPr>
              <a:t>Message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l-PL" dirty="0">
                <a:solidFill>
                  <a:srgbClr val="333333"/>
                </a:solidFill>
                <a:latin typeface="Consolas" panose="020B0609020204030204" pitchFamily="49" charset="0"/>
              </a:rPr>
              <a:t>	</a:t>
            </a: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l-PL" b="1" i="0" dirty="0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endParaRPr lang="pl-PL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dirty="0" err="1">
                <a:solidFill>
                  <a:srgbClr val="2F8AD2"/>
                </a:solidFill>
                <a:latin typeface="Consolas" panose="020B0609020204030204" pitchFamily="49" charset="0"/>
              </a:rPr>
              <a:t>InstanceMsg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dirty="0">
                <a:solidFill>
                  <a:srgbClr val="2F8AD2"/>
                </a:solidFill>
                <a:latin typeface="Consolas" panose="020B0609020204030204" pitchFamily="49" charset="0"/>
              </a:rPr>
              <a:t>Message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r>
              <a:rPr lang="pl-PL" dirty="0">
                <a:solidFill>
                  <a:srgbClr val="333333"/>
                </a:solidFill>
                <a:latin typeface="Consolas" panose="020B0609020204030204" pitchFamily="49" charset="0"/>
              </a:rPr>
              <a:t>	</a:t>
            </a: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l-PL" b="0" i="0" dirty="0" err="1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I'm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0" i="0" dirty="0" err="1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an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0" i="0" dirty="0" err="1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instance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 of a </a:t>
            </a:r>
            <a:r>
              <a:rPr lang="pl-PL" b="0" i="0" dirty="0" err="1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DA322F"/>
                </a:solidFill>
                <a:latin typeface="Consolas" panose="020B0609020204030204" pitchFamily="49" charset="0"/>
              </a:rPr>
              <a:t>!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trait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dirty="0" err="1">
                <a:solidFill>
                  <a:srgbClr val="2F8AD2"/>
                </a:solidFill>
                <a:latin typeface="Consolas" panose="020B0609020204030204" pitchFamily="49" charset="0"/>
              </a:rPr>
              <a:t>LoudMsg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dirty="0">
                <a:solidFill>
                  <a:srgbClr val="2F8AD2"/>
                </a:solidFill>
                <a:latin typeface="Consolas" panose="020B0609020204030204" pitchFamily="49" charset="0"/>
              </a:rPr>
              <a:t>Message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l-PL" b="1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	def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i="0" dirty="0" err="1">
                <a:solidFill>
                  <a:srgbClr val="990000"/>
                </a:solidFill>
                <a:effectLst/>
                <a:latin typeface="Consolas" panose="020B0609020204030204" pitchFamily="49" charset="0"/>
              </a:rPr>
              <a:t>loudMessage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l-PL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message.toUpperCase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() </a:t>
            </a:r>
          </a:p>
          <a:p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endParaRPr lang="pl-PL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dirty="0" err="1">
                <a:solidFill>
                  <a:srgbClr val="2F8AD2"/>
                </a:solidFill>
                <a:latin typeface="Consolas" panose="020B0609020204030204" pitchFamily="49" charset="0"/>
              </a:rPr>
              <a:t>InstanceLoudMsg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i="0" dirty="0" err="1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Instance</a:t>
            </a:r>
            <a:r>
              <a:rPr lang="pl-PL" b="1" dirty="0" err="1">
                <a:solidFill>
                  <a:srgbClr val="2F8AD2"/>
                </a:solidFill>
                <a:latin typeface="Consolas" panose="020B0609020204030204" pitchFamily="49" charset="0"/>
              </a:rPr>
              <a:t>Msg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dirty="0" err="1">
                <a:solidFill>
                  <a:srgbClr val="2F8AD2"/>
                </a:solidFill>
                <a:latin typeface="Consolas" panose="020B0609020204030204" pitchFamily="49" charset="0"/>
              </a:rPr>
              <a:t>LoudMsg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333333"/>
                </a:solidFill>
                <a:latin typeface="Consolas" panose="020B0609020204030204" pitchFamily="49" charset="0"/>
              </a:rPr>
              <a:t>instanceLoudMessage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1" dirty="0" err="1">
                <a:solidFill>
                  <a:srgbClr val="2F8AD2"/>
                </a:solidFill>
                <a:latin typeface="Consolas" panose="020B0609020204030204" pitchFamily="49" charset="0"/>
              </a:rPr>
              <a:t>InstanceLoudMsg</a:t>
            </a:r>
            <a:endParaRPr lang="pl-PL" dirty="0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10096C8C-0DDA-03B6-971C-DED04B43738E}"/>
              </a:ext>
            </a:extLst>
          </p:cNvPr>
          <p:cNvSpPr txBox="1"/>
          <p:nvPr/>
        </p:nvSpPr>
        <p:spPr>
          <a:xfrm>
            <a:off x="8235534" y="3202679"/>
            <a:ext cx="28349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rgbClr val="FF0000"/>
                </a:solidFill>
              </a:rPr>
              <a:t>Jednocześnie jest to przykład „</a:t>
            </a:r>
            <a:r>
              <a:rPr lang="pl-PL" dirty="0" err="1">
                <a:solidFill>
                  <a:srgbClr val="FF0000"/>
                </a:solidFill>
              </a:rPr>
              <a:t>mixin-based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 err="1">
                <a:solidFill>
                  <a:srgbClr val="FF0000"/>
                </a:solidFill>
              </a:rPr>
              <a:t>composition</a:t>
            </a:r>
            <a:r>
              <a:rPr lang="pl-PL" dirty="0">
                <a:solidFill>
                  <a:srgbClr val="FF0000"/>
                </a:solidFill>
              </a:rPr>
              <a:t>, ponieważ „</a:t>
            </a:r>
            <a:r>
              <a:rPr lang="pl-PL" dirty="0" err="1">
                <a:solidFill>
                  <a:srgbClr val="FF0000"/>
                </a:solidFill>
              </a:rPr>
              <a:t>mixins</a:t>
            </a:r>
            <a:r>
              <a:rPr lang="pl-PL" dirty="0">
                <a:solidFill>
                  <a:srgbClr val="FF0000"/>
                </a:solidFill>
              </a:rPr>
              <a:t>” to są cechy, które są używane aby utworzyć </a:t>
            </a:r>
            <a:r>
              <a:rPr lang="pl-PL" dirty="0" err="1">
                <a:solidFill>
                  <a:srgbClr val="FF0000"/>
                </a:solidFill>
              </a:rPr>
              <a:t>klase</a:t>
            </a:r>
            <a:r>
              <a:rPr lang="pl-PL" dirty="0">
                <a:solidFill>
                  <a:srgbClr val="FF0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5643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E6035CB-AAA6-D6E1-B71C-4EF43A388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Dlaczego Scala jest językiem funkcyjnym?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7FA442-FC47-E7EE-1D92-4AFC613CB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Każda funkcja to wartość.</a:t>
            </a:r>
          </a:p>
          <a:p>
            <a:r>
              <a:rPr lang="pl-PL" dirty="0"/>
              <a:t>Lekka składnia dla definiowania funkcji anonimowych.</a:t>
            </a:r>
          </a:p>
          <a:p>
            <a:r>
              <a:rPr lang="pl-PL" dirty="0"/>
              <a:t>Wspiera funkcje wyższego rzędu.</a:t>
            </a:r>
          </a:p>
          <a:p>
            <a:r>
              <a:rPr lang="pl-PL" dirty="0"/>
              <a:t>Wspiera zagnieżdżanie funkcji i listy wieloparametrowe (</a:t>
            </a:r>
            <a:r>
              <a:rPr lang="pl-PL" dirty="0" err="1"/>
              <a:t>Currying</a:t>
            </a:r>
            <a:r>
              <a:rPr lang="pl-PL" dirty="0"/>
              <a:t>).</a:t>
            </a:r>
          </a:p>
          <a:p>
            <a:r>
              <a:rPr lang="pl-PL" dirty="0"/>
              <a:t>Dzięki klasom przypadków i wbudowanemu wsparciu dla dopasowania wzorców dostarcza funkcjonalność typom algebraicznym używanych w wielu funkcjonalnych językach.</a:t>
            </a:r>
          </a:p>
        </p:txBody>
      </p:sp>
    </p:spTree>
    <p:extLst>
      <p:ext uri="{BB962C8B-B14F-4D97-AF65-F5344CB8AC3E}">
        <p14:creationId xmlns:p14="http://schemas.microsoft.com/office/powerpoint/2010/main" val="328276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689522B-D1F3-4D21-ACDC-6760631B1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Funkcje jako wartości</a:t>
            </a:r>
            <a:endParaRPr lang="en-IE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6EF0362-C99E-4E49-9EF3-722CD6AC9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Jak wyżej zostało powiedziane, w Scali każda funkcja jest wartością. </a:t>
            </a:r>
          </a:p>
          <a:p>
            <a:pPr marL="0" indent="0">
              <a:buNone/>
            </a:pPr>
            <a:r>
              <a:rPr lang="pl-PL" dirty="0"/>
              <a:t>Funkcje mogą być definiowane za pomocą  „def” i „</a:t>
            </a:r>
            <a:r>
              <a:rPr lang="pl-PL" dirty="0" err="1"/>
              <a:t>val</a:t>
            </a:r>
            <a:r>
              <a:rPr lang="pl-PL" dirty="0"/>
              <a:t>”. </a:t>
            </a:r>
          </a:p>
          <a:p>
            <a:pPr marL="0" indent="0">
              <a:buNone/>
            </a:pPr>
            <a:r>
              <a:rPr lang="pl-PL" dirty="0"/>
              <a:t>Funkcje w dodatku dzielą się na funkcje i metody. Funkcja jest obiektem, który może być przechowywany w zmiennej, kiedy metoda zawsze należy do klasy. </a:t>
            </a:r>
            <a:endParaRPr lang="en-IE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32E408FC-89B1-49BF-9829-8405F1F475CC}"/>
              </a:ext>
            </a:extLst>
          </p:cNvPr>
          <p:cNvSpPr txBox="1"/>
          <p:nvPr/>
        </p:nvSpPr>
        <p:spPr>
          <a:xfrm>
            <a:off x="1261872" y="40462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E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35850DF-AB7C-4B15-8B75-14DD2C852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2270" y="4230886"/>
            <a:ext cx="8094563" cy="135421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functionToAdd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Int)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{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sum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0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sum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a + b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sum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15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941DE5C-A45B-8DE7-834F-F30D838D4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 funkcji wyższego rzędu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8D5C71E-262F-CC87-44E4-43E379664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540" y="2867103"/>
            <a:ext cx="10515600" cy="1603375"/>
          </a:xfr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salaries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l-PL" b="1" i="0" dirty="0" err="1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Seq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l-PL" b="0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20000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l-PL" b="0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70000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l-PL" b="0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40000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indent="0">
              <a:buNone/>
            </a:pP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doubleSalary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(x: </a:t>
            </a:r>
            <a:r>
              <a:rPr lang="pl-PL" b="1" i="0" dirty="0" err="1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=&gt; x * </a:t>
            </a:r>
            <a:r>
              <a:rPr lang="pl-PL" b="0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newSalaries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l-PL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salaries.map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l-PL" b="0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doubleSalary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8876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E3B0ABD-458D-601C-6D03-BDECAEAF0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 zagnieżdżonej funkcji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2ACB7AB-592D-2979-D446-D82DCE9E5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0802" y="2275019"/>
            <a:ext cx="8234779" cy="3660775"/>
          </a:xfr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i="0" dirty="0">
                <a:solidFill>
                  <a:srgbClr val="990000"/>
                </a:solidFill>
                <a:effectLst/>
                <a:latin typeface="Consolas" panose="020B0609020204030204" pitchFamily="49" charset="0"/>
              </a:rPr>
              <a:t>factorial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(x: </a:t>
            </a:r>
            <a:r>
              <a:rPr lang="en-US" b="1" i="0" dirty="0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): </a:t>
            </a:r>
            <a:r>
              <a:rPr lang="en-US" b="1" i="0" dirty="0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{ </a:t>
            </a:r>
            <a:endParaRPr lang="pl-PL" b="0" i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333333"/>
                </a:solidFill>
                <a:latin typeface="Consolas" panose="020B0609020204030204" pitchFamily="49" charset="0"/>
              </a:rPr>
              <a:t>	</a:t>
            </a:r>
            <a:r>
              <a:rPr lang="en-US" b="1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i="0" dirty="0">
                <a:solidFill>
                  <a:srgbClr val="990000"/>
                </a:solidFill>
                <a:effectLst/>
                <a:latin typeface="Consolas" panose="020B0609020204030204" pitchFamily="49" charset="0"/>
              </a:rPr>
              <a:t>fact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(x: </a:t>
            </a:r>
            <a:r>
              <a:rPr lang="en-US" b="1" i="0" dirty="0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accumulator: </a:t>
            </a:r>
            <a:r>
              <a:rPr lang="en-US" b="1" i="0" dirty="0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): </a:t>
            </a:r>
            <a:r>
              <a:rPr lang="en-US" b="1" i="0" dirty="0">
                <a:solidFill>
                  <a:srgbClr val="2F8AD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= { </a:t>
            </a:r>
            <a:endParaRPr lang="pl-PL" b="0" i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333333"/>
                </a:solidFill>
                <a:latin typeface="Consolas" panose="020B0609020204030204" pitchFamily="49" charset="0"/>
              </a:rPr>
              <a:t>		</a:t>
            </a:r>
            <a:r>
              <a:rPr lang="en-US" b="1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(x &lt;= </a:t>
            </a:r>
            <a:r>
              <a:rPr lang="en-US" b="0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accumulator </a:t>
            </a:r>
            <a:endParaRPr lang="pl-PL" b="0" i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333333"/>
                </a:solidFill>
                <a:latin typeface="Consolas" panose="020B0609020204030204" pitchFamily="49" charset="0"/>
              </a:rPr>
              <a:t>		</a:t>
            </a:r>
            <a:r>
              <a:rPr lang="en-US" b="1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fact(x - </a:t>
            </a:r>
            <a:r>
              <a:rPr lang="en-US" b="0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x * accumulator) </a:t>
            </a:r>
            <a:endParaRPr lang="pl-PL" b="0" i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333333"/>
                </a:solidFill>
                <a:latin typeface="Consolas" panose="020B0609020204030204" pitchFamily="49" charset="0"/>
              </a:rPr>
              <a:t>	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} </a:t>
            </a:r>
            <a:endParaRPr lang="pl-PL" b="0" i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333333"/>
                </a:solidFill>
                <a:latin typeface="Consolas" panose="020B0609020204030204" pitchFamily="49" charset="0"/>
              </a:rPr>
              <a:t>	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fact(x, </a:t>
            </a:r>
            <a:r>
              <a:rPr lang="en-US" b="0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  <a:endParaRPr lang="pl-PL" b="0" i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8190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8557944-F2AE-734E-E86D-EF7C8E2D9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Rozwijanie funkcji (</a:t>
            </a:r>
            <a:r>
              <a:rPr lang="pl-PL" dirty="0" err="1"/>
              <a:t>Currying</a:t>
            </a:r>
            <a:r>
              <a:rPr lang="pl-PL" dirty="0"/>
              <a:t>)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9D42731-CCEB-E278-2D65-35DF8E045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1"/>
            <a:ext cx="8595360" cy="772510"/>
          </a:xfrm>
        </p:spPr>
        <p:txBody>
          <a:bodyPr/>
          <a:lstStyle/>
          <a:p>
            <a:pPr marL="0" indent="0">
              <a:buNone/>
            </a:pPr>
            <a:r>
              <a:rPr lang="pl-PL" dirty="0"/>
              <a:t>Technika, która w prosty sposób powoduje, że funkcja która przyjmuje wiele parametrów, przyjmuje tylko jeden.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B6E8CA3-17CD-A5CE-AFBD-35329F2D52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1872" y="2738790"/>
            <a:ext cx="8939048" cy="152349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1" i="0" u="none" strike="noStrike" cap="none" normalizeH="0" baseline="0" dirty="0" err="1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Curry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{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multi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(x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Int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, y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Int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)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x * y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main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args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Array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[String])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{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lvl="0" defTabSz="914400"/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println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</a:t>
            </a:r>
            <a:r>
              <a:rPr lang="pl-PL" altLang="pl-PL" sz="1100" dirty="0" err="1">
                <a:latin typeface="Consolas" panose="020B0609020204030204" pitchFamily="49" charset="0"/>
              </a:rPr>
              <a:t>multi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,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19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))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   }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}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9BE9922-2B7E-BFE7-072A-846B1729E6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1872" y="4632643"/>
            <a:ext cx="8939048" cy="13542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1" i="0" u="none" strike="noStrike" cap="none" normalizeH="0" baseline="0" dirty="0" err="1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Curry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{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lvl="0" defTabSz="914400"/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l-PL" altLang="pl-PL" sz="1100" dirty="0">
                <a:latin typeface="Consolas" panose="020B0609020204030204" pitchFamily="49" charset="0"/>
              </a:rPr>
              <a:t>multi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(a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Int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)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(b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Int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)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a * b;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main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args</a:t>
            </a:r>
            <a:r>
              <a:rPr kumimoji="0" lang="pl-PL" altLang="pl-PL" sz="1100" b="1" i="0" u="none" strike="noStrike" cap="none" normalizeH="0" baseline="0" dirty="0">
                <a:ln>
                  <a:noFill/>
                </a:ln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pl-PL" altLang="pl-PL" sz="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Array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[String])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 {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lvl="0" defTabSz="914400"/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pl-PL" altLang="pl-PL" sz="1100" b="0" i="0" u="none" strike="noStrike" cap="none" normalizeH="0" baseline="0" dirty="0" err="1">
                <a:ln>
                  <a:noFill/>
                </a:ln>
                <a:effectLst/>
                <a:latin typeface="Consolas" panose="020B0609020204030204" pitchFamily="49" charset="0"/>
              </a:rPr>
              <a:t>println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</a:t>
            </a:r>
            <a:r>
              <a:rPr lang="pl-PL" altLang="pl-PL" sz="1100" dirty="0">
                <a:latin typeface="Consolas" panose="020B0609020204030204" pitchFamily="49" charset="0"/>
              </a:rPr>
              <a:t>multi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(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)(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19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))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}</a:t>
            </a:r>
            <a:endParaRPr kumimoji="0" lang="pl-PL" altLang="pl-PL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}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911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1208A8F-E368-4A94-C03F-6B32DE548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Match</a:t>
            </a:r>
            <a:endParaRPr lang="pl-P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9A8B1BA-9C06-470B-2B97-29F3CF7086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38113" y="3004413"/>
            <a:ext cx="7114057" cy="34317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object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var(--bs-font-monospace)"/>
              </a:rPr>
              <a:t>Demo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pl-PL" sz="2000" dirty="0">
                <a:solidFill>
                  <a:srgbClr val="666600"/>
                </a:solidFill>
                <a:latin typeface="var(--bs-font-monospace)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def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main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args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: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660066"/>
                </a:solidFill>
                <a:effectLst/>
                <a:latin typeface="var(--bs-font-monospace)"/>
              </a:rPr>
              <a:t>Array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[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var(--bs-font-monospace)"/>
              </a:rPr>
              <a:t>String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])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pl-PL" sz="2000" dirty="0">
                <a:solidFill>
                  <a:srgbClr val="000000"/>
                </a:solidFill>
                <a:latin typeface="var(--bs-font-monospace)"/>
              </a:rPr>
              <a:t>       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println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matchTest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3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))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pl-PL" sz="2000" dirty="0">
                <a:solidFill>
                  <a:srgbClr val="000000"/>
                </a:solidFill>
                <a:latin typeface="var(--bs-font-monospace)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pl-PL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ar(--bs-font-monospace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pl-PL" sz="2000" dirty="0">
                <a:solidFill>
                  <a:srgbClr val="000000"/>
                </a:solidFill>
                <a:latin typeface="var(--bs-font-monospace)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def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matchTest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x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: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660066"/>
                </a:solidFill>
                <a:effectLst/>
                <a:latin typeface="var(--bs-font-monospace)"/>
              </a:rPr>
              <a:t>Int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):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0066"/>
                </a:solidFill>
                <a:effectLst/>
                <a:latin typeface="var(--bs-font-monospace)"/>
              </a:rPr>
              <a:t>String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x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match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pl-PL" sz="2000" dirty="0">
                <a:solidFill>
                  <a:srgbClr val="000000"/>
                </a:solidFill>
                <a:latin typeface="var(--bs-font-monospace)"/>
              </a:rPr>
              <a:t>        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case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1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=&gt;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"one"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pl-PL" sz="2000" dirty="0">
                <a:solidFill>
                  <a:srgbClr val="000000"/>
                </a:solidFill>
                <a:latin typeface="var(--bs-font-monospace)"/>
              </a:rPr>
              <a:t>        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case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2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=&gt;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two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pl-PL" sz="2000" dirty="0">
                <a:solidFill>
                  <a:srgbClr val="000000"/>
                </a:solidFill>
                <a:latin typeface="var(--bs-font-monospace)"/>
              </a:rPr>
              <a:t>        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case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_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=&gt;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many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altLang="pl-PL" sz="2000" dirty="0">
                <a:solidFill>
                  <a:srgbClr val="000000"/>
                </a:solidFill>
                <a:latin typeface="var(--bs-font-monospace)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pl-PL" altLang="pl-P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C342E1BA-2535-B753-CF11-5BF0154CDBD0}"/>
              </a:ext>
            </a:extLst>
          </p:cNvPr>
          <p:cNvSpPr txBox="1"/>
          <p:nvPr/>
        </p:nvSpPr>
        <p:spPr>
          <a:xfrm>
            <a:off x="1368404" y="1837678"/>
            <a:ext cx="9453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/>
              <a:t>Match</a:t>
            </a:r>
            <a:r>
              <a:rPr lang="pl-PL" dirty="0"/>
              <a:t> to jedna z częściej używanych funkcji w scali. A działa analogicznie do znanego nam z </a:t>
            </a:r>
            <a:r>
              <a:rPr lang="pl-PL" dirty="0" err="1"/>
              <a:t>javy</a:t>
            </a:r>
            <a:r>
              <a:rPr lang="pl-PL" dirty="0"/>
              <a:t> </a:t>
            </a:r>
            <a:r>
              <a:rPr lang="pl-PL" dirty="0" err="1"/>
              <a:t>switcha</a:t>
            </a:r>
            <a:r>
              <a:rPr lang="pl-P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6935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3B829D9-49A9-BA8E-7000-5A6DFD6EC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605" y="2766219"/>
            <a:ext cx="9692640" cy="1325562"/>
          </a:xfrm>
        </p:spPr>
        <p:txBody>
          <a:bodyPr/>
          <a:lstStyle/>
          <a:p>
            <a:r>
              <a:rPr lang="pl-PL" dirty="0"/>
              <a:t>Kalkulator prosty w Scali</a:t>
            </a:r>
          </a:p>
        </p:txBody>
      </p:sp>
    </p:spTree>
    <p:extLst>
      <p:ext uri="{BB962C8B-B14F-4D97-AF65-F5344CB8AC3E}">
        <p14:creationId xmlns:p14="http://schemas.microsoft.com/office/powerpoint/2010/main" val="277206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C8895B2-75BE-015C-E8FF-D5D566FC9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Czym jest Scala?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DBBAAD9-D554-C3F2-1188-C6CA1A524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Scala to wysokopoziomowy język programowania, który jest zarówno obiektowy, jak i funkcyjny. Działa ona na JVM, co powoduje, że aplikacje są szybkie z łatwym dostępem do sporego ekosystemu narzędzi i bibliotek. Dzięki połączeniu z Javą, Scala jest kompatybilna z bibliotekami Javy.</a:t>
            </a:r>
          </a:p>
        </p:txBody>
      </p:sp>
    </p:spTree>
    <p:extLst>
      <p:ext uri="{BB962C8B-B14F-4D97-AF65-F5344CB8AC3E}">
        <p14:creationId xmlns:p14="http://schemas.microsoft.com/office/powerpoint/2010/main" val="51252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5D27D43-62F4-397A-49EC-05B16A669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757EDDC4-8655-B17B-581C-C6DA927BE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87" y="217301"/>
            <a:ext cx="9809272" cy="627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63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B78B65E-CAFD-1475-AD1A-8E6050B6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FF261017-DCC9-736A-5EBD-2FDB7AA7C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8" y="15250"/>
            <a:ext cx="10125128" cy="6476990"/>
          </a:xfrm>
        </p:spPr>
      </p:pic>
    </p:spTree>
    <p:extLst>
      <p:ext uri="{BB962C8B-B14F-4D97-AF65-F5344CB8AC3E}">
        <p14:creationId xmlns:p14="http://schemas.microsoft.com/office/powerpoint/2010/main" val="627676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C004754-A221-CDF2-BEE8-C78F1242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54607899-ABAC-E439-BC78-1452B71064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733" y="216951"/>
            <a:ext cx="9809819" cy="6275289"/>
          </a:xfrm>
        </p:spPr>
      </p:pic>
    </p:spTree>
    <p:extLst>
      <p:ext uri="{BB962C8B-B14F-4D97-AF65-F5344CB8AC3E}">
        <p14:creationId xmlns:p14="http://schemas.microsoft.com/office/powerpoint/2010/main" val="9433236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FB8358-8841-B9A5-70C2-0C6DE6351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0704A055-3D86-BA89-DBA1-4B7E49BF82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51" y="472973"/>
            <a:ext cx="11934497" cy="5912053"/>
          </a:xfrm>
        </p:spPr>
      </p:pic>
    </p:spTree>
    <p:extLst>
      <p:ext uri="{BB962C8B-B14F-4D97-AF65-F5344CB8AC3E}">
        <p14:creationId xmlns:p14="http://schemas.microsoft.com/office/powerpoint/2010/main" val="1973673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4DB6EE-A04C-B88C-C900-60581D0CB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4CF8CCE9-CDE0-2274-1FB2-1754ADD3D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18" y="365760"/>
            <a:ext cx="11199432" cy="6203731"/>
          </a:xfrm>
        </p:spPr>
      </p:pic>
    </p:spTree>
    <p:extLst>
      <p:ext uri="{BB962C8B-B14F-4D97-AF65-F5344CB8AC3E}">
        <p14:creationId xmlns:p14="http://schemas.microsoft.com/office/powerpoint/2010/main" val="2665633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7AF82B5-E103-7F51-164F-B4DB94F7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415DB08A-32CA-DFA5-B46A-87C0350E6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85" y="157654"/>
            <a:ext cx="11435660" cy="6334585"/>
          </a:xfrm>
        </p:spPr>
      </p:pic>
    </p:spTree>
    <p:extLst>
      <p:ext uri="{BB962C8B-B14F-4D97-AF65-F5344CB8AC3E}">
        <p14:creationId xmlns:p14="http://schemas.microsoft.com/office/powerpoint/2010/main" val="25223967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830B79-D0D3-D86A-B75F-27F88283B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Spark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B8AD5AD-26F3-6E8C-4135-6E19618A1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77451"/>
          </a:xfrm>
        </p:spPr>
        <p:txBody>
          <a:bodyPr/>
          <a:lstStyle/>
          <a:p>
            <a:pPr marL="0" indent="0">
              <a:buNone/>
            </a:pPr>
            <a:r>
              <a:rPr lang="pl-PL" dirty="0"/>
              <a:t>Najczęściej Scala używana jest przez osoby, które w pracy używają Sparka. Jednak przez sławę Scali jako „trudna” i „wysoki poziom wejścia” wielu programistów wybiera </a:t>
            </a:r>
            <a:r>
              <a:rPr lang="pl-PL" dirty="0" err="1"/>
              <a:t>PySparka</a:t>
            </a:r>
            <a:r>
              <a:rPr lang="pl-PL" dirty="0"/>
              <a:t>. Jaka jest prawda?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Prawda jest taka, że wystarczy trochę poznać składnię Scali, aby swobodnie pisać w Sparku. Kod ten będzie przypominał kod napisany w </a:t>
            </a:r>
            <a:r>
              <a:rPr lang="pl-PL" dirty="0" err="1"/>
              <a:t>pythonie</a:t>
            </a:r>
            <a:r>
              <a:rPr lang="pl-PL" dirty="0"/>
              <a:t>.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45615128-1814-8311-F0E4-092BCC13CBEA}"/>
              </a:ext>
            </a:extLst>
          </p:cNvPr>
          <p:cNvSpPr txBox="1"/>
          <p:nvPr/>
        </p:nvSpPr>
        <p:spPr>
          <a:xfrm>
            <a:off x="2577385" y="4903076"/>
            <a:ext cx="7061613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l" fontAlgn="base"/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def </a:t>
            </a:r>
            <a:r>
              <a:rPr lang="pl-PL" b="1" i="0" u="none" strike="noStrike" dirty="0" err="1">
                <a:solidFill>
                  <a:srgbClr val="286491"/>
                </a:solidFill>
                <a:effectLst/>
                <a:latin typeface="inherit"/>
              </a:rPr>
              <a:t>funify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(</a:t>
            </a:r>
            <a:r>
              <a:rPr lang="pl-PL" b="0" i="0" u="none" strike="noStrike" dirty="0" err="1">
                <a:solidFill>
                  <a:srgbClr val="000000"/>
                </a:solidFill>
                <a:effectLst/>
                <a:latin typeface="inherit"/>
              </a:rPr>
              <a:t>colName</a:t>
            </a:r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: String, </a:t>
            </a:r>
            <a:r>
              <a:rPr lang="pl-PL" b="0" i="0" u="none" strike="noStrike" dirty="0" err="1">
                <a:solidFill>
                  <a:srgbClr val="000000"/>
                </a:solidFill>
                <a:effectLst/>
                <a:latin typeface="inherit"/>
              </a:rPr>
              <a:t>str</a:t>
            </a:r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: String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) (</a:t>
            </a:r>
            <a:r>
              <a:rPr lang="pl-PL" b="0" i="0" u="none" strike="noStrike" dirty="0" err="1">
                <a:solidFill>
                  <a:srgbClr val="000000"/>
                </a:solidFill>
                <a:effectLst/>
                <a:latin typeface="inherit"/>
              </a:rPr>
              <a:t>df</a:t>
            </a:r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: </a:t>
            </a:r>
            <a:r>
              <a:rPr lang="pl-PL" b="0" i="0" u="none" strike="noStrike" dirty="0" err="1">
                <a:solidFill>
                  <a:srgbClr val="000000"/>
                </a:solidFill>
                <a:effectLst/>
                <a:latin typeface="inherit"/>
              </a:rPr>
              <a:t>DataFrame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)</a:t>
            </a:r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: </a:t>
            </a:r>
            <a:r>
              <a:rPr lang="pl-PL" b="0" i="0" u="none" strike="noStrike" dirty="0" err="1">
                <a:solidFill>
                  <a:srgbClr val="000000"/>
                </a:solidFill>
                <a:effectLst/>
                <a:latin typeface="inherit"/>
              </a:rPr>
              <a:t>DataFrame</a:t>
            </a:r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 = 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{</a:t>
            </a:r>
            <a:endParaRPr lang="pl-PL" b="0" i="0" u="none" strike="noStrike" dirty="0">
              <a:solidFill>
                <a:srgbClr val="444444"/>
              </a:solidFill>
              <a:effectLst/>
              <a:latin typeface="Source Code Pro" panose="020B0604020202020204" pitchFamily="49" charset="0"/>
            </a:endParaRPr>
          </a:p>
          <a:p>
            <a:pPr algn="l" fontAlgn="base"/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	</a:t>
            </a:r>
            <a:r>
              <a:rPr lang="pl-PL" b="0" i="0" u="none" strike="noStrike" dirty="0" err="1">
                <a:solidFill>
                  <a:srgbClr val="000000"/>
                </a:solidFill>
                <a:effectLst/>
                <a:latin typeface="inherit"/>
              </a:rPr>
              <a:t>df.</a:t>
            </a:r>
            <a:r>
              <a:rPr lang="pl-PL" b="1" i="0" u="none" strike="noStrike" dirty="0" err="1">
                <a:solidFill>
                  <a:srgbClr val="286491"/>
                </a:solidFill>
                <a:effectLst/>
                <a:latin typeface="inherit"/>
              </a:rPr>
              <a:t>withColumn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(</a:t>
            </a:r>
            <a:r>
              <a:rPr lang="pl-PL" b="0" i="0" u="none" strike="noStrike" dirty="0">
                <a:solidFill>
                  <a:srgbClr val="DD1144"/>
                </a:solidFill>
                <a:effectLst/>
                <a:latin typeface="inherit"/>
              </a:rPr>
              <a:t>"</a:t>
            </a:r>
            <a:r>
              <a:rPr lang="pl-PL" b="0" i="0" u="none" strike="noStrike" dirty="0" err="1">
                <a:solidFill>
                  <a:srgbClr val="DD1144"/>
                </a:solidFill>
                <a:effectLst/>
                <a:latin typeface="inherit"/>
              </a:rPr>
              <a:t>funified</a:t>
            </a:r>
            <a:r>
              <a:rPr lang="pl-PL" b="0" i="0" u="none" strike="noStrike" dirty="0">
                <a:solidFill>
                  <a:srgbClr val="DD1144"/>
                </a:solidFill>
                <a:effectLst/>
                <a:latin typeface="inherit"/>
              </a:rPr>
              <a:t>"</a:t>
            </a:r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, </a:t>
            </a:r>
            <a:r>
              <a:rPr lang="pl-PL" b="1" i="0" u="none" strike="noStrike" dirty="0" err="1">
                <a:solidFill>
                  <a:srgbClr val="286491"/>
                </a:solidFill>
                <a:effectLst/>
                <a:latin typeface="inherit"/>
              </a:rPr>
              <a:t>concat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(</a:t>
            </a:r>
            <a:r>
              <a:rPr lang="pl-PL" b="1" i="0" u="none" strike="noStrike" dirty="0">
                <a:solidFill>
                  <a:srgbClr val="286491"/>
                </a:solidFill>
                <a:effectLst/>
                <a:latin typeface="inherit"/>
              </a:rPr>
              <a:t>col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(</a:t>
            </a:r>
            <a:r>
              <a:rPr lang="pl-PL" b="0" i="0" u="none" strike="noStrike" dirty="0" err="1">
                <a:solidFill>
                  <a:srgbClr val="000000"/>
                </a:solidFill>
                <a:effectLst/>
                <a:latin typeface="inherit"/>
              </a:rPr>
              <a:t>colName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)</a:t>
            </a:r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, </a:t>
            </a:r>
            <a:r>
              <a:rPr lang="pl-PL" b="1" i="0" u="none" strike="noStrike" dirty="0">
                <a:solidFill>
                  <a:srgbClr val="286491"/>
                </a:solidFill>
                <a:effectLst/>
                <a:latin typeface="inherit"/>
              </a:rPr>
              <a:t>lit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(</a:t>
            </a:r>
            <a:r>
              <a:rPr lang="pl-PL" b="0" i="0" u="none" strike="noStrike" dirty="0">
                <a:solidFill>
                  <a:srgbClr val="DD1144"/>
                </a:solidFill>
                <a:effectLst/>
                <a:latin typeface="inherit"/>
              </a:rPr>
              <a:t>" "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)</a:t>
            </a:r>
            <a:r>
              <a:rPr lang="pl-PL" b="0" i="0" u="none" strike="noStrike" dirty="0">
                <a:solidFill>
                  <a:srgbClr val="000000"/>
                </a:solidFill>
                <a:effectLst/>
                <a:latin typeface="inherit"/>
              </a:rPr>
              <a:t>, </a:t>
            </a:r>
            <a:r>
              <a:rPr lang="pl-PL" b="1" i="0" u="none" strike="noStrike" dirty="0">
                <a:solidFill>
                  <a:srgbClr val="286491"/>
                </a:solidFill>
                <a:effectLst/>
                <a:latin typeface="inherit"/>
              </a:rPr>
              <a:t>lit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(</a:t>
            </a:r>
            <a:r>
              <a:rPr lang="pl-PL" b="0" i="0" u="none" strike="noStrike" dirty="0" err="1">
                <a:solidFill>
                  <a:srgbClr val="000000"/>
                </a:solidFill>
                <a:effectLst/>
                <a:latin typeface="inherit"/>
              </a:rPr>
              <a:t>str</a:t>
            </a:r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)))</a:t>
            </a:r>
            <a:endParaRPr lang="pl-PL" b="0" i="0" u="none" strike="noStrike" dirty="0">
              <a:solidFill>
                <a:srgbClr val="AAAAAA"/>
              </a:solidFill>
              <a:effectLst/>
              <a:latin typeface="Source Code Pro" panose="020B0604020202020204" pitchFamily="49" charset="0"/>
            </a:endParaRPr>
          </a:p>
          <a:p>
            <a:pPr algn="l" fontAlgn="base"/>
            <a:r>
              <a:rPr lang="pl-PL" b="0" i="0" u="none" strike="noStrike" dirty="0">
                <a:solidFill>
                  <a:srgbClr val="777777"/>
                </a:solidFill>
                <a:effectLst/>
                <a:latin typeface="inherit"/>
              </a:rPr>
              <a:t>}</a:t>
            </a:r>
            <a:endParaRPr lang="pl-PL" b="0" i="0" u="none" strike="noStrike" dirty="0">
              <a:solidFill>
                <a:srgbClr val="AAAAAA"/>
              </a:solidFill>
              <a:effectLst/>
              <a:latin typeface="Source Code Pro" panose="020B0604020202020204" pitchFamily="49" charset="0"/>
            </a:endParaRP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6756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BE28538-3205-919D-8403-B07EF197E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PySpark</a:t>
            </a:r>
            <a:r>
              <a:rPr lang="pl-PL" dirty="0"/>
              <a:t> vs Scala Spark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D516073B-9A85-8FD0-822C-D1BFFAB6B2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PySpark</a:t>
            </a:r>
            <a:endParaRPr lang="pl-PL" dirty="0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9100C094-5080-259A-A57E-8F741A3AFC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Python</a:t>
            </a:r>
            <a:r>
              <a:rPr lang="pl-PL" dirty="0"/>
              <a:t> jest bardziej </a:t>
            </a:r>
            <a:r>
              <a:rPr lang="pl-PL" dirty="0" err="1"/>
              <a:t>mainstreamowy</a:t>
            </a:r>
            <a:r>
              <a:rPr lang="pl-PL" dirty="0"/>
              <a:t>, więc może być pierwszym wyborem jeśli chodzi o Sparka.</a:t>
            </a:r>
          </a:p>
          <a:p>
            <a:r>
              <a:rPr lang="pl-PL" dirty="0"/>
              <a:t>Wiele bibliotek związanych z Data Science, jednak nie wszystkie działają dobrze z </a:t>
            </a:r>
            <a:r>
              <a:rPr lang="pl-PL" dirty="0" err="1"/>
              <a:t>PySparkiem</a:t>
            </a:r>
            <a:endParaRPr lang="pl-PL" dirty="0"/>
          </a:p>
          <a:p>
            <a:endParaRPr lang="pl-PL" dirty="0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7F0D44E8-7938-BF0F-81DC-5C63DB169A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l-PL" dirty="0"/>
              <a:t>Scala Spark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A2000A50-36BE-5460-948B-D73723FFCBF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pl-PL" dirty="0"/>
              <a:t>Scala jest językiem </a:t>
            </a:r>
            <a:r>
              <a:rPr lang="pl-PL" dirty="0" err="1"/>
              <a:t>kompilowalnym</a:t>
            </a:r>
            <a:r>
              <a:rPr lang="pl-PL" dirty="0"/>
              <a:t>, więc może zaoferować coś, czego </a:t>
            </a:r>
            <a:r>
              <a:rPr lang="pl-PL" dirty="0" err="1"/>
              <a:t>python</a:t>
            </a:r>
            <a:r>
              <a:rPr lang="pl-PL" dirty="0"/>
              <a:t> nie ma – </a:t>
            </a:r>
            <a:r>
              <a:rPr lang="pl-PL" dirty="0" err="1"/>
              <a:t>datasety</a:t>
            </a:r>
            <a:r>
              <a:rPr lang="pl-PL" dirty="0"/>
              <a:t>.</a:t>
            </a:r>
          </a:p>
          <a:p>
            <a:r>
              <a:rPr lang="pl-PL" dirty="0"/>
              <a:t>Niektóre plusy Scali nie będą miały znaczenia w związku ze Sparkiem, jeśli będzie używało się notebooków.</a:t>
            </a:r>
          </a:p>
        </p:txBody>
      </p:sp>
    </p:spTree>
    <p:extLst>
      <p:ext uri="{BB962C8B-B14F-4D97-AF65-F5344CB8AC3E}">
        <p14:creationId xmlns:p14="http://schemas.microsoft.com/office/powerpoint/2010/main" val="260071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uiExpand="1" build="p"/>
      <p:bldP spid="6" grpId="0" build="p"/>
      <p:bldP spid="7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18B1D3EC-4367-4463-7983-019C58EAC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3085079"/>
          </a:xfrm>
        </p:spPr>
        <p:txBody>
          <a:bodyPr/>
          <a:lstStyle/>
          <a:p>
            <a:r>
              <a:rPr lang="pl-PL" dirty="0"/>
              <a:t>Dziękuję za uwagę!</a:t>
            </a:r>
          </a:p>
        </p:txBody>
      </p:sp>
      <p:sp>
        <p:nvSpPr>
          <p:cNvPr id="6" name="Podtytuł 5">
            <a:extLst>
              <a:ext uri="{FF2B5EF4-FFF2-40B4-BE49-F238E27FC236}">
                <a16:creationId xmlns:a16="http://schemas.microsoft.com/office/drawing/2014/main" id="{5E45A932-CEF4-EFDA-2DCD-C3BF85A93F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010486"/>
            <a:ext cx="9418320" cy="2603377"/>
          </a:xfrm>
        </p:spPr>
        <p:txBody>
          <a:bodyPr>
            <a:normAutofit lnSpcReduction="10000"/>
          </a:bodyPr>
          <a:lstStyle/>
          <a:p>
            <a:r>
              <a:rPr lang="pl-PL" sz="3600" dirty="0">
                <a:hlinkClick r:id="rId2"/>
              </a:rPr>
              <a:t>github.com/zuzux3/</a:t>
            </a:r>
            <a:r>
              <a:rPr lang="pl-PL" sz="3600" dirty="0"/>
              <a:t> </a:t>
            </a:r>
          </a:p>
          <a:p>
            <a:r>
              <a:rPr lang="pl-PL" sz="3600" dirty="0">
                <a:hlinkClick r:id="rId3"/>
              </a:rPr>
              <a:t>linkedin.com/in/zuzux3/</a:t>
            </a:r>
            <a:endParaRPr lang="pl-PL" sz="3600" dirty="0"/>
          </a:p>
          <a:p>
            <a:r>
              <a:rPr lang="pl-PL" sz="3600" dirty="0"/>
              <a:t>Repozytorium prezentacji:</a:t>
            </a:r>
          </a:p>
          <a:p>
            <a:r>
              <a:rPr lang="pl-PL" sz="3600" dirty="0"/>
              <a:t> </a:t>
            </a:r>
            <a:r>
              <a:rPr lang="pl-PL" sz="3600" dirty="0">
                <a:hlinkClick r:id="rId4"/>
              </a:rPr>
              <a:t>https://github.com/zuzux3/JUG2022</a:t>
            </a:r>
            <a:r>
              <a:rPr lang="pl-PL" sz="3600" dirty="0"/>
              <a:t> 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40942413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D3602C3-3580-D6EE-E7A9-75FEC1929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Gdzie „widzimy” Scalę?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5C6FCE3-8BDF-C14B-A41A-E4CC7CAD3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Twitter – spora część </a:t>
            </a:r>
            <a:r>
              <a:rPr lang="pl-PL" dirty="0" err="1"/>
              <a:t>backendu</a:t>
            </a:r>
            <a:r>
              <a:rPr lang="pl-PL" dirty="0"/>
              <a:t> jest napisana między innymi w Scali. Nadal wymagają znajomość jednego z języków: Go, Java i Scala.</a:t>
            </a:r>
          </a:p>
          <a:p>
            <a:r>
              <a:rPr lang="pl-PL" dirty="0"/>
              <a:t>Silnik big data – Apache Spark – może być używany z użyciem Scali.</a:t>
            </a:r>
          </a:p>
          <a:p>
            <a:r>
              <a:rPr lang="pl-PL" dirty="0"/>
              <a:t>CHISEL</a:t>
            </a:r>
          </a:p>
        </p:txBody>
      </p:sp>
    </p:spTree>
    <p:extLst>
      <p:ext uri="{BB962C8B-B14F-4D97-AF65-F5344CB8AC3E}">
        <p14:creationId xmlns:p14="http://schemas.microsoft.com/office/powerpoint/2010/main" val="78316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2E86E6-2F56-AE4F-4DE7-7CBA60EAD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CHISEL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B301DE6-B645-6BDC-0CC1-B86FD7953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CHISEL (</a:t>
            </a:r>
            <a:r>
              <a:rPr lang="pl-PL" dirty="0" err="1"/>
              <a:t>Constructing</a:t>
            </a:r>
            <a:r>
              <a:rPr lang="pl-PL" dirty="0"/>
              <a:t> Hardware in a Scala Embedded Language) to open-</a:t>
            </a:r>
            <a:r>
              <a:rPr lang="pl-PL" dirty="0" err="1"/>
              <a:t>source’owy</a:t>
            </a:r>
            <a:r>
              <a:rPr lang="pl-PL" dirty="0"/>
              <a:t> HDL (hardware </a:t>
            </a:r>
            <a:r>
              <a:rPr lang="pl-PL" dirty="0" err="1"/>
              <a:t>description</a:t>
            </a:r>
            <a:r>
              <a:rPr lang="pl-PL" dirty="0"/>
              <a:t> </a:t>
            </a:r>
            <a:r>
              <a:rPr lang="pl-PL" dirty="0" err="1"/>
              <a:t>language</a:t>
            </a:r>
            <a:r>
              <a:rPr lang="pl-PL" dirty="0"/>
              <a:t>) używany do definiowania elektroniki cyfrowej i obwodów na poziomie transferu rejestrów. Jest on bazowany na Scali.</a:t>
            </a:r>
          </a:p>
        </p:txBody>
      </p:sp>
    </p:spTree>
    <p:extLst>
      <p:ext uri="{BB962C8B-B14F-4D97-AF65-F5344CB8AC3E}">
        <p14:creationId xmlns:p14="http://schemas.microsoft.com/office/powerpoint/2010/main" val="32496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2F28221-3031-1881-22BB-84FDAB80B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Frameworki</a:t>
            </a:r>
            <a:r>
              <a:rPr lang="pl-PL" dirty="0"/>
              <a:t> Scali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0DAE1F1-FAE9-6BB1-C159-BFC03866C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Play</a:t>
            </a:r>
          </a:p>
          <a:p>
            <a:pPr lvl="1"/>
            <a:r>
              <a:rPr lang="pl-PL" dirty="0"/>
              <a:t>Tworzenie aplikacji webowych</a:t>
            </a:r>
          </a:p>
          <a:p>
            <a:pPr lvl="1"/>
            <a:r>
              <a:rPr lang="pl-PL" dirty="0"/>
              <a:t>Dzięki reaktywnemu modelowi oferuje przewidywalne i minimalne zużycie zasobów (procesora, pamięci, wątków), w aplikacji o dużej skalowalności.</a:t>
            </a:r>
          </a:p>
          <a:p>
            <a:r>
              <a:rPr lang="pl-PL" dirty="0"/>
              <a:t>Spark</a:t>
            </a:r>
          </a:p>
          <a:p>
            <a:pPr lvl="1"/>
            <a:r>
              <a:rPr lang="pl-PL" dirty="0"/>
              <a:t>Procesowanie danych</a:t>
            </a:r>
          </a:p>
          <a:p>
            <a:r>
              <a:rPr lang="pl-PL" dirty="0"/>
              <a:t>Lift</a:t>
            </a:r>
          </a:p>
          <a:p>
            <a:pPr lvl="1"/>
            <a:r>
              <a:rPr lang="pl-PL" dirty="0"/>
              <a:t>Tworzenie aplikacji webowych</a:t>
            </a:r>
          </a:p>
          <a:p>
            <a:pPr lvl="1"/>
            <a:r>
              <a:rPr lang="pl-PL" dirty="0"/>
              <a:t>Wiele rozwiązań </a:t>
            </a:r>
            <a:r>
              <a:rPr lang="pl-PL" dirty="0" err="1"/>
              <a:t>frameworka</a:t>
            </a:r>
            <a:r>
              <a:rPr lang="pl-PL" dirty="0"/>
              <a:t> pochodzi koncepcyjnie z języka </a:t>
            </a:r>
            <a:r>
              <a:rPr lang="pl-PL" dirty="0" err="1"/>
              <a:t>Ruby</a:t>
            </a:r>
            <a:r>
              <a:rPr lang="pl-PL" dirty="0"/>
              <a:t> on </a:t>
            </a:r>
            <a:r>
              <a:rPr lang="pl-PL" dirty="0" err="1"/>
              <a:t>Rails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9136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9CE7516-5B1A-9C1A-ACD0-D5B828266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Dynamiczny język statyczny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457E2AA-EC38-51DD-B9A8-7EE7D66E7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Nazwa języka wzięła się z jego skalowalności. Pomimo tego, że Scala jest językiem typowanym statycznie i </a:t>
            </a:r>
            <a:r>
              <a:rPr lang="pl-PL" dirty="0" err="1"/>
              <a:t>kompilowalnym</a:t>
            </a:r>
            <a:r>
              <a:rPr lang="pl-PL" dirty="0"/>
              <a:t>, to jej składnia jest zbliżona do języków dynamicznie typowanych (np. </a:t>
            </a:r>
            <a:r>
              <a:rPr lang="pl-PL" dirty="0" err="1"/>
              <a:t>Python</a:t>
            </a:r>
            <a:r>
              <a:rPr lang="pl-PL" dirty="0"/>
              <a:t>, MATLAB, R, JavaScript, Erlang).</a:t>
            </a:r>
          </a:p>
        </p:txBody>
      </p:sp>
    </p:spTree>
    <p:extLst>
      <p:ext uri="{BB962C8B-B14F-4D97-AF65-F5344CB8AC3E}">
        <p14:creationId xmlns:p14="http://schemas.microsoft.com/office/powerpoint/2010/main" val="43405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04B6B2A-5ED2-4645-817F-DEE9348D8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w Scali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0B83E32-2E2E-9019-1C50-AD2495F10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Scala obsługuje typy prymitywne:</a:t>
            </a:r>
          </a:p>
          <a:p>
            <a:r>
              <a:rPr lang="pl-PL" dirty="0" err="1"/>
              <a:t>Byte</a:t>
            </a:r>
            <a:r>
              <a:rPr lang="pl-PL" dirty="0"/>
              <a:t> (-128 – 127)</a:t>
            </a:r>
          </a:p>
          <a:p>
            <a:r>
              <a:rPr lang="pl-PL" dirty="0" err="1"/>
              <a:t>Short</a:t>
            </a:r>
            <a:r>
              <a:rPr lang="pl-PL" dirty="0"/>
              <a:t> (-32768 – 32767)</a:t>
            </a:r>
          </a:p>
          <a:p>
            <a:r>
              <a:rPr lang="pl-PL" dirty="0" err="1"/>
              <a:t>Int</a:t>
            </a:r>
            <a:r>
              <a:rPr lang="pl-PL" dirty="0"/>
              <a:t> (-2147483648 – 2147483647)</a:t>
            </a:r>
          </a:p>
          <a:p>
            <a:r>
              <a:rPr lang="pl-PL" dirty="0" err="1"/>
              <a:t>Long</a:t>
            </a:r>
            <a:r>
              <a:rPr lang="pl-PL" dirty="0"/>
              <a:t> (-9223372036854775808 – 9223372036854775807)</a:t>
            </a:r>
          </a:p>
          <a:p>
            <a:r>
              <a:rPr lang="pl-PL" dirty="0" err="1"/>
              <a:t>Boolean</a:t>
            </a:r>
            <a:r>
              <a:rPr lang="pl-PL" dirty="0"/>
              <a:t> (</a:t>
            </a:r>
            <a:r>
              <a:rPr lang="pl-PL" dirty="0" err="1"/>
              <a:t>true</a:t>
            </a:r>
            <a:r>
              <a:rPr lang="pl-PL" dirty="0"/>
              <a:t>, </a:t>
            </a:r>
            <a:r>
              <a:rPr lang="pl-PL" dirty="0" err="1"/>
              <a:t>false</a:t>
            </a:r>
            <a:r>
              <a:rPr lang="pl-PL" dirty="0"/>
              <a:t>)</a:t>
            </a:r>
          </a:p>
          <a:p>
            <a:r>
              <a:rPr lang="pl-PL" dirty="0"/>
              <a:t>Char (np. ‚a’, ‚@’, ‚Z’)</a:t>
            </a:r>
          </a:p>
          <a:p>
            <a:r>
              <a:rPr lang="pl-PL" dirty="0" err="1"/>
              <a:t>Float</a:t>
            </a:r>
            <a:r>
              <a:rPr lang="pl-PL" dirty="0"/>
              <a:t> (32b </a:t>
            </a:r>
            <a:r>
              <a:rPr lang="pl-PL" dirty="0" err="1"/>
              <a:t>Floating</a:t>
            </a:r>
            <a:r>
              <a:rPr lang="pl-PL" dirty="0"/>
              <a:t> Point)</a:t>
            </a:r>
          </a:p>
          <a:p>
            <a:r>
              <a:rPr lang="pl-PL" dirty="0" err="1"/>
              <a:t>Double</a:t>
            </a:r>
            <a:r>
              <a:rPr lang="pl-PL" dirty="0"/>
              <a:t> (64b </a:t>
            </a:r>
            <a:r>
              <a:rPr lang="pl-PL" dirty="0" err="1"/>
              <a:t>Floating</a:t>
            </a:r>
            <a:r>
              <a:rPr lang="pl-PL" dirty="0"/>
              <a:t> Point)</a:t>
            </a:r>
          </a:p>
        </p:txBody>
      </p:sp>
    </p:spTree>
    <p:extLst>
      <p:ext uri="{BB962C8B-B14F-4D97-AF65-F5344CB8AC3E}">
        <p14:creationId xmlns:p14="http://schemas.microsoft.com/office/powerpoint/2010/main" val="414561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28A3E2C-DF3F-9503-86F1-A3A1278F4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w Scali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402FD9C-4669-FD82-4BE2-6894851DE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dirty="0"/>
              <a:t>Logika </a:t>
            </a:r>
          </a:p>
          <a:p>
            <a:pPr lvl="1"/>
            <a:r>
              <a:rPr lang="pl-PL" dirty="0"/>
              <a:t>|| - lub</a:t>
            </a:r>
          </a:p>
          <a:p>
            <a:pPr lvl="1"/>
            <a:r>
              <a:rPr lang="pl-PL" dirty="0"/>
              <a:t>&amp;&amp; - i</a:t>
            </a:r>
          </a:p>
          <a:p>
            <a:r>
              <a:rPr lang="pl-PL" dirty="0"/>
              <a:t>Arytmetyka</a:t>
            </a:r>
          </a:p>
          <a:p>
            <a:pPr lvl="1"/>
            <a:r>
              <a:rPr lang="pl-PL" dirty="0"/>
              <a:t>+, -, /, *</a:t>
            </a:r>
          </a:p>
          <a:p>
            <a:r>
              <a:rPr lang="pl-PL" dirty="0"/>
              <a:t>Operacje </a:t>
            </a:r>
            <a:r>
              <a:rPr lang="pl-PL" dirty="0" err="1"/>
              <a:t>Bitwise</a:t>
            </a:r>
            <a:endParaRPr lang="pl-PL" dirty="0"/>
          </a:p>
          <a:p>
            <a:pPr lvl="1"/>
            <a:r>
              <a:rPr lang="pl-PL" dirty="0"/>
              <a:t>|, &amp;</a:t>
            </a:r>
          </a:p>
          <a:p>
            <a:r>
              <a:rPr lang="pl-PL" dirty="0"/>
              <a:t>Równość</a:t>
            </a:r>
          </a:p>
          <a:p>
            <a:pPr lvl="1"/>
            <a:r>
              <a:rPr lang="pl-PL" dirty="0"/>
              <a:t>==</a:t>
            </a:r>
          </a:p>
          <a:p>
            <a:r>
              <a:rPr lang="pl-PL" dirty="0"/>
              <a:t>Nierówność</a:t>
            </a:r>
          </a:p>
          <a:p>
            <a:pPr lvl="1"/>
            <a:r>
              <a:rPr lang="pl-PL" dirty="0"/>
              <a:t>!=</a:t>
            </a:r>
          </a:p>
          <a:p>
            <a:r>
              <a:rPr lang="pl-PL" dirty="0"/>
              <a:t> Przypisanie wartości</a:t>
            </a:r>
          </a:p>
          <a:p>
            <a:pPr lvl="1"/>
            <a:r>
              <a:rPr lang="pl-PL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41683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E6B674F-5617-05F5-EA54-372BCAC3C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String w Scali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5BA5F80-2BA4-E9D6-1674-89A740697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String w Scali to po prostu tablice 16-bitowych </a:t>
            </a:r>
            <a:r>
              <a:rPr lang="pl-PL" dirty="0" err="1"/>
              <a:t>char’ów</a:t>
            </a:r>
            <a:r>
              <a:rPr lang="pl-PL" dirty="0"/>
              <a:t>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F14FA488-8E9D-B97C-1FFC-64563E3A41A6}"/>
              </a:ext>
            </a:extLst>
          </p:cNvPr>
          <p:cNvSpPr txBox="1"/>
          <p:nvPr/>
        </p:nvSpPr>
        <p:spPr>
          <a:xfrm>
            <a:off x="3760113" y="3819802"/>
            <a:ext cx="359887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pl-PL" b="0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s = 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DA322F"/>
                </a:solidFill>
                <a:latin typeface="Consolas" panose="020B0609020204030204" pitchFamily="49" charset="0"/>
              </a:rPr>
              <a:t>H</a:t>
            </a:r>
            <a:r>
              <a:rPr lang="pl-PL" b="0" i="0" dirty="0">
                <a:solidFill>
                  <a:srgbClr val="DA322F"/>
                </a:solidFill>
                <a:effectLst/>
                <a:latin typeface="Consolas" panose="020B0609020204030204" pitchFamily="49" charset="0"/>
              </a:rPr>
              <a:t>ello World!"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2282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Widok">
  <a:themeElements>
    <a:clrScheme name="Widok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Wid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Widok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TM03457515[[fn=Widok]]</Template>
  <TotalTime>469</TotalTime>
  <Words>1207</Words>
  <Application>Microsoft Office PowerPoint</Application>
  <PresentationFormat>Panoramiczny</PresentationFormat>
  <Paragraphs>161</Paragraphs>
  <Slides>28</Slides>
  <Notes>2</Notes>
  <HiddenSlides>0</HiddenSlides>
  <MMClips>0</MMClips>
  <ScaleCrop>false</ScaleCrop>
  <HeadingPairs>
    <vt:vector size="6" baseType="variant">
      <vt:variant>
        <vt:lpstr>Używane czcionki</vt:lpstr>
      </vt:variant>
      <vt:variant>
        <vt:i4>8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28</vt:i4>
      </vt:variant>
    </vt:vector>
  </HeadingPairs>
  <TitlesOfParts>
    <vt:vector size="37" baseType="lpstr">
      <vt:lpstr>Arial</vt:lpstr>
      <vt:lpstr>Calibri</vt:lpstr>
      <vt:lpstr>Century Schoolbook</vt:lpstr>
      <vt:lpstr>Consolas</vt:lpstr>
      <vt:lpstr>inherit</vt:lpstr>
      <vt:lpstr>Source Code Pro</vt:lpstr>
      <vt:lpstr>var(--bs-font-monospace)</vt:lpstr>
      <vt:lpstr>Wingdings 2</vt:lpstr>
      <vt:lpstr>Widok</vt:lpstr>
      <vt:lpstr>Nie taka Scala straszna, jak o niej mówią!</vt:lpstr>
      <vt:lpstr>Czym jest Scala?</vt:lpstr>
      <vt:lpstr>Gdzie „widzimy” Scalę?</vt:lpstr>
      <vt:lpstr>CHISEL</vt:lpstr>
      <vt:lpstr>Frameworki Scali</vt:lpstr>
      <vt:lpstr>Dynamiczny język statyczny</vt:lpstr>
      <vt:lpstr>Typy w Scali</vt:lpstr>
      <vt:lpstr>Typy w Scali</vt:lpstr>
      <vt:lpstr>String w Scali</vt:lpstr>
      <vt:lpstr>Lokalne wartości i zmienne</vt:lpstr>
      <vt:lpstr>Dlaczego Scala jest językiem obiektowym?</vt:lpstr>
      <vt:lpstr>Cechy</vt:lpstr>
      <vt:lpstr>Dlaczego Scala jest językiem funkcyjnym?</vt:lpstr>
      <vt:lpstr>Funkcje jako wartości</vt:lpstr>
      <vt:lpstr>Przykład funkcji wyższego rzędu</vt:lpstr>
      <vt:lpstr>Przykład zagnieżdżonej funkcji</vt:lpstr>
      <vt:lpstr>Rozwijanie funkcji (Currying)</vt:lpstr>
      <vt:lpstr>Match</vt:lpstr>
      <vt:lpstr>Kalkulator prosty w Scali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Spark</vt:lpstr>
      <vt:lpstr>PySpark vs Scala Spark</vt:lpstr>
      <vt:lpstr>Dziękuję za uwagę!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Nie taka Scala straszna, jak o niej mówią!</dc:title>
  <dc:creator>Zuza Tarazewicz</dc:creator>
  <cp:lastModifiedBy>Zuza Tarazewicz</cp:lastModifiedBy>
  <cp:revision>7</cp:revision>
  <dcterms:created xsi:type="dcterms:W3CDTF">2022-05-07T20:44:21Z</dcterms:created>
  <dcterms:modified xsi:type="dcterms:W3CDTF">2022-05-19T12:07:46Z</dcterms:modified>
</cp:coreProperties>
</file>

<file path=docProps/thumbnail.jpeg>
</file>